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Overpass"/>
      <p:regular r:id="rId25"/>
      <p:bold r:id="rId26"/>
      <p:italic r:id="rId27"/>
      <p:boldItalic r:id="rId28"/>
    </p:embeddedFont>
    <p:embeddedFont>
      <p:font typeface="Overpass Mon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pass-bold.fntdata"/><Relationship Id="rId25" Type="http://schemas.openxmlformats.org/officeDocument/2006/relationships/font" Target="fonts/Overpass-regular.fntdata"/><Relationship Id="rId28" Type="http://schemas.openxmlformats.org/officeDocument/2006/relationships/font" Target="fonts/Overpass-boldItalic.fntdata"/><Relationship Id="rId27" Type="http://schemas.openxmlformats.org/officeDocument/2006/relationships/font" Target="fonts/Overpas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verpassMon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verpass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940f166f3_2_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9940f166f3_2_2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9940f166f3_2_2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5669df27e_0_5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a5669df27e_0_5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a5669df27e_0_5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5669df27e_0_6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a5669df27e_0_6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a5669df27e_0_6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940f166f3_2_23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9940f166f3_2_23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9940f166f3_2_23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940f166f3_2_42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940f166f3_2_42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9940f166f3_2_42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940f166f3_2_16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9940f166f3_2_16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9940f166f3_2_16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940f166f3_2_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39940f166f3_2_4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39940f166f3_2_4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940f166f3_2_7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9940f166f3_2_7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9940f166f3_2_7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940f166f3_2_1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9940f166f3_2_114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9940f166f3_2_114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5669df27e_0_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a5669df27e_0_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a5669df27e_0_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940f166f3_2_18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9940f166f3_2_18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9940f166f3_2_18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940f166f3_2_14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9940f166f3_2_140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9940f166f3_2_140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940f166f3_2_44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9940f166f3_2_44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9940f166f3_2_44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5669df27e_0_3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a5669df27e_0_3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a5669df27e_0_3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2.png"/><Relationship Id="rId4" Type="http://schemas.openxmlformats.org/officeDocument/2006/relationships/image" Target="../media/image1.png"/><Relationship Id="rId5" Type="http://schemas.openxmlformats.org/officeDocument/2006/relationships/image" Target="../media/image84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1.png"/><Relationship Id="rId5" Type="http://schemas.openxmlformats.org/officeDocument/2006/relationships/image" Target="../media/image84.png"/><Relationship Id="rId6" Type="http://schemas.openxmlformats.org/officeDocument/2006/relationships/image" Target="../media/image34.png"/><Relationship Id="rId7" Type="http://schemas.openxmlformats.org/officeDocument/2006/relationships/hyperlink" Target="http://forum.soliditylang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hyperlink" Target="https://www.soliditylang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100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97.png"/><Relationship Id="rId8" Type="http://schemas.openxmlformats.org/officeDocument/2006/relationships/image" Target="../media/image9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96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98.png"/><Relationship Id="rId8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Relationship Id="rId4" Type="http://schemas.openxmlformats.org/officeDocument/2006/relationships/image" Target="../media/image94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9.jpg"/><Relationship Id="rId4" Type="http://schemas.openxmlformats.org/officeDocument/2006/relationships/image" Target="../media/image61.png"/><Relationship Id="rId9" Type="http://schemas.openxmlformats.org/officeDocument/2006/relationships/image" Target="../media/image34.png"/><Relationship Id="rId5" Type="http://schemas.openxmlformats.org/officeDocument/2006/relationships/image" Target="../media/image95.jpg"/><Relationship Id="rId6" Type="http://schemas.openxmlformats.org/officeDocument/2006/relationships/image" Target="../media/image64.png"/><Relationship Id="rId7" Type="http://schemas.openxmlformats.org/officeDocument/2006/relationships/image" Target="../media/image1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476250" y="1947863"/>
            <a:ext cx="6205538" cy="1252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5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00400"/>
            <a:ext cx="34956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31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5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8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476250" y="381000"/>
            <a:ext cx="133826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IBM Plex Sans"/>
              <a:buNone/>
            </a:pPr>
            <a:r>
              <a:rPr lang="en" sz="1050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r>
              <a:rPr b="0" i="0" lang="en" sz="1050" u="none" cap="none" strike="noStrike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050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Nov</a:t>
            </a:r>
            <a:r>
              <a:rPr b="0" i="0" lang="en" sz="1050" u="none" cap="none" strike="noStrike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202</a:t>
            </a:r>
            <a:r>
              <a:rPr lang="en" sz="1050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50">
              <a:solidFill>
                <a:srgbClr val="F8F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76250" y="1947863"/>
            <a:ext cx="6662738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5250"/>
              <a:buFont typeface="Overpass Mono"/>
              <a:buNone/>
            </a:pPr>
            <a:r>
              <a:rPr lang="en" sz="525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Welcome to Solidity Summit 2025!</a:t>
            </a:r>
            <a:endParaRPr b="0" i="0" sz="5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19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8"/>
            <a:ext cx="120476" cy="105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7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3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 title="Screenshot 2025-11-18 at 5.56.11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45688"/>
            <a:ext cx="9144003" cy="365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4" name="Google Shape;2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19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5" name="Google Shape;25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8"/>
            <a:ext cx="120476" cy="105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6" name="Google Shape;2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7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3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9" name="Google Shape;2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 title="Screenshot 2025-11-18 at 5.56.21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67025"/>
            <a:ext cx="9144003" cy="400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/>
          <p:nvPr/>
        </p:nvSpPr>
        <p:spPr>
          <a:xfrm>
            <a:off x="1757363" y="1614488"/>
            <a:ext cx="5629275" cy="1919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850" y="2890838"/>
            <a:ext cx="1866900" cy="18692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>
            <a:off x="476250" y="381000"/>
            <a:ext cx="38862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lang="en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BREAK TIMINGS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1757363" y="1614488"/>
            <a:ext cx="765207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3750"/>
              <a:buFont typeface="Arial"/>
              <a:buNone/>
            </a:pPr>
            <a:r>
              <a:rPr b="1" i="0" lang="en" sz="3750" u="none" cap="none" strike="noStrike">
                <a:solidFill>
                  <a:srgbClr val="808CED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3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1330950" y="1768350"/>
            <a:ext cx="64821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800"/>
              <a:buFont typeface="Overpass Mono"/>
              <a:buNone/>
            </a:pPr>
            <a:r>
              <a:rPr b="1" lang="en" sz="1900">
                <a:solidFill>
                  <a:srgbClr val="808CED"/>
                </a:solidFill>
                <a:latin typeface="Overpass Mono"/>
                <a:ea typeface="Overpass Mono"/>
                <a:cs typeface="Overpass Mono"/>
                <a:sym typeface="Overpass Mono"/>
              </a:rPr>
              <a:t>Lunch break will be from 12:05 - 12:40 and</a:t>
            </a:r>
            <a:endParaRPr b="1" sz="1900">
              <a:solidFill>
                <a:srgbClr val="808CED"/>
              </a:solidFill>
              <a:latin typeface="Overpass Mono"/>
              <a:ea typeface="Overpass Mono"/>
              <a:cs typeface="Overpass Mono"/>
              <a:sym typeface="Overpass Mon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800"/>
              <a:buFont typeface="Overpass Mono"/>
              <a:buNone/>
            </a:pPr>
            <a:r>
              <a:rPr b="1" lang="en" sz="1900">
                <a:solidFill>
                  <a:srgbClr val="808CED"/>
                </a:solidFill>
                <a:latin typeface="Overpass Mono"/>
                <a:ea typeface="Overpass Mono"/>
                <a:cs typeface="Overpass Mono"/>
                <a:sym typeface="Overpass Mono"/>
              </a:rPr>
              <a:t>Coffee break will be from 15:40 - 16:00</a:t>
            </a:r>
            <a:endParaRPr b="1" sz="1900">
              <a:solidFill>
                <a:srgbClr val="808CED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27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7" name="Google Shape;287;p27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8" name="Google Shape;2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3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1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1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7"/>
          <p:cNvSpPr/>
          <p:nvPr/>
        </p:nvSpPr>
        <p:spPr>
          <a:xfrm>
            <a:off x="476250" y="381000"/>
            <a:ext cx="38862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58D69A"/>
              </a:buClr>
              <a:buSzPts val="1050"/>
              <a:buFont typeface="Overpass"/>
              <a:buNone/>
            </a:pPr>
            <a:r>
              <a:rPr lang="en" sz="1550">
                <a:solidFill>
                  <a:srgbClr val="58D69A"/>
                </a:solidFill>
                <a:latin typeface="Overpass"/>
                <a:ea typeface="Overpass"/>
                <a:cs typeface="Overpass"/>
                <a:sym typeface="Overpass"/>
              </a:rPr>
              <a:t>Do’s at Solidity Summit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7"/>
          <p:cNvSpPr/>
          <p:nvPr/>
        </p:nvSpPr>
        <p:spPr>
          <a:xfrm>
            <a:off x="5048250" y="381000"/>
            <a:ext cx="3886200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050"/>
              <a:buFont typeface="Overpass"/>
              <a:buNone/>
            </a:pPr>
            <a:r>
              <a:rPr lang="en" sz="1550">
                <a:solidFill>
                  <a:srgbClr val="808CED"/>
                </a:solidFill>
                <a:latin typeface="Overpass"/>
                <a:ea typeface="Overpass"/>
                <a:cs typeface="Overpass"/>
                <a:sym typeface="Overpass"/>
              </a:rPr>
              <a:t>Don’ts at Solidity Summit</a:t>
            </a:r>
            <a:endParaRPr b="0" i="0" sz="15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/>
          <p:nvPr/>
        </p:nvSpPr>
        <p:spPr>
          <a:xfrm>
            <a:off x="5048250" y="1450725"/>
            <a:ext cx="40290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Calibri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Talk loudly in the main hall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Overpass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Use abusive or disrespectful language or gestures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Overpass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Shill your project or token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Overpass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Interrupt a speaker or MC on stage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476250" y="1714500"/>
            <a:ext cx="4029075" cy="1581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Calibri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Respect presenters and fellow attendees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Overpass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Use the hangout area to have discussions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Overpass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Ask questions and talk to as many team members/speakers as you can!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342900" marR="0" rtl="0" algn="l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75"/>
              <a:buFont typeface="Overpass"/>
              <a:buAutoNum type="arabicPeriod"/>
            </a:pPr>
            <a:r>
              <a:rPr lang="en" sz="157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Have a great time!</a:t>
            </a:r>
            <a:endParaRPr sz="1575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476250" y="1252538"/>
            <a:ext cx="3619500" cy="2638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07" name="Google Shape;3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638" y="1804988"/>
            <a:ext cx="17811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2" name="Google Shape;31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3" name="Google Shape;31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4" name="Google Shape;3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5" name="Google Shape;31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8"/>
          <p:cNvSpPr/>
          <p:nvPr/>
        </p:nvSpPr>
        <p:spPr>
          <a:xfrm>
            <a:off x="476250" y="1252550"/>
            <a:ext cx="62400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Last but not least, have the best time today and share feedback with us: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476250" y="2976563"/>
            <a:ext cx="4076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- Twitter: @solidity_lang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- Forum: </a:t>
            </a:r>
            <a:r>
              <a:rPr lang="en" sz="12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7"/>
              </a:rPr>
              <a:t>forum.soliditylang.org/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verpass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- In person, here, at Solidity Summit!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5938" y="0"/>
            <a:ext cx="2252663" cy="1681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31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5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8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476250" y="381000"/>
            <a:ext cx="1362075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verpass"/>
              <a:buNone/>
            </a:pPr>
            <a:r>
              <a:rPr lang="en" sz="10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18</a:t>
            </a:r>
            <a:r>
              <a:rPr b="0" i="0" lang="en" sz="105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Nov</a:t>
            </a:r>
            <a:r>
              <a:rPr b="0" i="0" lang="en" sz="105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202</a:t>
            </a:r>
            <a:r>
              <a:rPr lang="en" sz="105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471613" y="2176463"/>
            <a:ext cx="6662738" cy="790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2D2FF"/>
              </a:buClr>
              <a:buSzPts val="2400"/>
              <a:buFont typeface="Overpass Mono"/>
              <a:buNone/>
            </a:pPr>
            <a:r>
              <a:rPr lang="en" sz="2400">
                <a:solidFill>
                  <a:srgbClr val="D2D2FF"/>
                </a:solidFill>
                <a:latin typeface="Overpass Mono"/>
                <a:ea typeface="Overpass Mono"/>
                <a:cs typeface="Overpass Mono"/>
                <a:sym typeface="Overpass Mono"/>
              </a:rPr>
              <a:t>3rd in person (4th overall) edition of Solidity Summit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476250" y="1366838"/>
            <a:ext cx="4305300" cy="240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563" y="3033713"/>
            <a:ext cx="1481138" cy="1483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7" name="Google Shape;9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1" name="Google Shape;10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2" name="Google Shape;10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476250" y="1366838"/>
            <a:ext cx="4762500" cy="1581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Single-day forum for advanced Solidity discussions</a:t>
            </a: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76250" y="3033725"/>
            <a:ext cx="5723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The Solidity Summit is a collaborative event focusing on the future of </a:t>
            </a:r>
            <a:r>
              <a:rPr lang="en" sz="1200" u="sng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Solidity</a:t>
            </a: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. </a:t>
            </a:r>
            <a:endParaRPr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2B247C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highlight>
                  <a:srgbClr val="2B247C"/>
                </a:highlight>
                <a:latin typeface="Overpass"/>
                <a:ea typeface="Overpass"/>
                <a:cs typeface="Overpass"/>
                <a:sym typeface="Overpass"/>
              </a:rPr>
              <a:t>During the event you can expect to:</a:t>
            </a:r>
            <a:endParaRPr sz="1200">
              <a:solidFill>
                <a:schemeClr val="lt1"/>
              </a:solidFill>
              <a:highlight>
                <a:srgbClr val="2B247C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2B247C"/>
                </a:highlight>
                <a:latin typeface="Overpass"/>
                <a:ea typeface="Overpass"/>
                <a:cs typeface="Overpass"/>
                <a:sym typeface="Overpass"/>
              </a:rPr>
              <a:t>Get up to speed with the latest language proposals and new features.</a:t>
            </a:r>
            <a:endParaRPr sz="1200">
              <a:solidFill>
                <a:schemeClr val="lt1"/>
              </a:solidFill>
              <a:highlight>
                <a:srgbClr val="2B247C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2B247C"/>
                </a:highlight>
                <a:latin typeface="Overpass"/>
                <a:ea typeface="Overpass"/>
                <a:cs typeface="Overpass"/>
                <a:sym typeface="Overpass"/>
              </a:rPr>
              <a:t>Hear updates from Solidity dapp devs, tooling and security experts.</a:t>
            </a:r>
            <a:endParaRPr sz="1200">
              <a:solidFill>
                <a:schemeClr val="lt1"/>
              </a:solidFill>
              <a:highlight>
                <a:srgbClr val="2B247C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verpass"/>
              <a:buChar char="●"/>
            </a:pPr>
            <a:r>
              <a:rPr lang="en" sz="1200">
                <a:solidFill>
                  <a:schemeClr val="lt1"/>
                </a:solidFill>
                <a:highlight>
                  <a:srgbClr val="2B247C"/>
                </a:highlight>
                <a:latin typeface="Overpass"/>
                <a:ea typeface="Overpass"/>
                <a:cs typeface="Overpass"/>
                <a:sym typeface="Overpass"/>
              </a:rPr>
              <a:t>Learn from Solidity power users.</a:t>
            </a:r>
            <a:endParaRPr sz="1200">
              <a:solidFill>
                <a:schemeClr val="lt1"/>
              </a:solidFill>
              <a:highlight>
                <a:srgbClr val="2B247C"/>
              </a:highlight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3652838" y="1504950"/>
            <a:ext cx="2009775" cy="213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6657975" y="1504950"/>
            <a:ext cx="2009775" cy="213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00063" y="1504950"/>
            <a:ext cx="2009775" cy="2138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8"/>
          <p:cNvCxnSpPr/>
          <p:nvPr/>
        </p:nvCxnSpPr>
        <p:spPr>
          <a:xfrm rot="5400000">
            <a:off x="53340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8"/>
          <p:cNvCxnSpPr/>
          <p:nvPr/>
        </p:nvCxnSpPr>
        <p:spPr>
          <a:xfrm rot="5400000">
            <a:off x="3514725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18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9173" y="3782826"/>
            <a:ext cx="711950" cy="71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1061850" y="491660"/>
            <a:ext cx="70203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b="1" lang="en" sz="26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https://app.devconnect.org/stages/m1</a:t>
            </a:r>
            <a:endParaRPr b="1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8" title="Screenshot 2025-11-18 at 5.30.20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750" y="1123137"/>
            <a:ext cx="2320849" cy="375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 title="Screenshot 2025-11-18 at 5.30.39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0710" y="1123125"/>
            <a:ext cx="2282580" cy="37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 title="Screenshot 2025-11-18 at 5.30.52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9653" y="1136843"/>
            <a:ext cx="2282600" cy="3731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3652838" y="1504950"/>
            <a:ext cx="2009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6657975" y="1504950"/>
            <a:ext cx="2009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500063" y="1504950"/>
            <a:ext cx="20097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19"/>
          <p:cNvCxnSpPr/>
          <p:nvPr/>
        </p:nvCxnSpPr>
        <p:spPr>
          <a:xfrm rot="5400000">
            <a:off x="53340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9"/>
          <p:cNvCxnSpPr/>
          <p:nvPr/>
        </p:nvCxnSpPr>
        <p:spPr>
          <a:xfrm rot="5400000">
            <a:off x="3514725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9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287" y="3991625"/>
            <a:ext cx="503725" cy="50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1" name="Google Shape;1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2" name="Google Shape;1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3" name="Google Shape;1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1061850" y="491660"/>
            <a:ext cx="70203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Overpass"/>
              <a:buNone/>
            </a:pPr>
            <a:r>
              <a:rPr b="1" lang="en" sz="21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https://app.meerkat.events/e/1-solidity-summit/qa</a:t>
            </a:r>
            <a:endParaRPr b="1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9" title="Screenshot 2025-11-18 at 5.31.35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898" y="913275"/>
            <a:ext cx="2533899" cy="394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title="Screenshot 2025-11-18 at 5.31.50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8117" y="913275"/>
            <a:ext cx="2598132" cy="394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 title="Screenshot 2025-11-18 at 5.32.48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7181" y="915758"/>
            <a:ext cx="2533899" cy="394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" name="Google Shape;158;p20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0"/>
          <p:cNvSpPr/>
          <p:nvPr/>
        </p:nvSpPr>
        <p:spPr>
          <a:xfrm>
            <a:off x="476250" y="785813"/>
            <a:ext cx="3619500" cy="3571875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5048250" y="785813"/>
            <a:ext cx="3619500" cy="3571875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0" title="Screenshot 2025-11-18 at 5.43.30 AM.png"/>
          <p:cNvPicPr preferRelativeResize="0"/>
          <p:nvPr/>
        </p:nvPicPr>
        <p:blipFill rotWithShape="1">
          <a:blip r:embed="rId3">
            <a:alphaModFix/>
          </a:blip>
          <a:srcRect b="0" l="18434" r="18434" t="0"/>
          <a:stretch/>
        </p:blipFill>
        <p:spPr>
          <a:xfrm>
            <a:off x="476248" y="762023"/>
            <a:ext cx="3619499" cy="361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 title="Screenshot 2025-11-18 at 5.44.03 AM.png"/>
          <p:cNvPicPr preferRelativeResize="0"/>
          <p:nvPr/>
        </p:nvPicPr>
        <p:blipFill rotWithShape="1">
          <a:blip r:embed="rId4">
            <a:alphaModFix/>
          </a:blip>
          <a:srcRect b="0" l="18159" r="18166" t="0"/>
          <a:stretch/>
        </p:blipFill>
        <p:spPr>
          <a:xfrm>
            <a:off x="5048248" y="762023"/>
            <a:ext cx="3619498" cy="3619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476250" y="381000"/>
            <a:ext cx="971550" cy="166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808CED"/>
              </a:buClr>
              <a:buSzPts val="1050"/>
              <a:buFont typeface="Overpass"/>
              <a:buNone/>
            </a:pPr>
            <a:r>
              <a:rPr lang="en" sz="1050">
                <a:solidFill>
                  <a:srgbClr val="808CED"/>
                </a:solidFill>
                <a:latin typeface="Overpass"/>
                <a:ea typeface="Overpass"/>
                <a:cs typeface="Overpass"/>
                <a:sym typeface="Overpass"/>
              </a:rPr>
              <a:t>Venue Map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5162550" y="381000"/>
            <a:ext cx="22791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rgbClr val="58D69A"/>
              </a:buClr>
              <a:buSzPts val="1050"/>
              <a:buFont typeface="Overpass"/>
              <a:buNone/>
            </a:pPr>
            <a:r>
              <a:rPr lang="en" sz="1050">
                <a:solidFill>
                  <a:srgbClr val="58D69A"/>
                </a:solidFill>
                <a:latin typeface="Overpass"/>
                <a:ea typeface="Overpass"/>
                <a:cs typeface="Overpass"/>
                <a:sym typeface="Overpass"/>
              </a:rPr>
              <a:t>Solidity Summit Stage</a:t>
            </a:r>
            <a:endParaRPr sz="1050">
              <a:solidFill>
                <a:srgbClr val="58D69A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476250" y="1450181"/>
            <a:ext cx="3619500" cy="2243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4572000" y="9525"/>
            <a:ext cx="4572000" cy="257175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4572000" y="2581275"/>
            <a:ext cx="4572000" cy="257175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1"/>
          <p:cNvCxnSpPr/>
          <p:nvPr/>
        </p:nvCxnSpPr>
        <p:spPr>
          <a:xfrm rot="5400000">
            <a:off x="2000250" y="2571750"/>
            <a:ext cx="51435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4572000" y="2571750"/>
            <a:ext cx="45720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21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 title="ima_dcb2ef1.jpeg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6243638" y="309563"/>
            <a:ext cx="1781176" cy="1781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638" y="2981325"/>
            <a:ext cx="17811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 title="ima_a8e83c0.jpeg"/>
          <p:cNvPicPr preferRelativeResize="0"/>
          <p:nvPr/>
        </p:nvPicPr>
        <p:blipFill rotWithShape="1">
          <a:blip r:embed="rId5">
            <a:alphaModFix/>
          </a:blip>
          <a:srcRect b="20536" l="0" r="0" t="20536"/>
          <a:stretch/>
        </p:blipFill>
        <p:spPr>
          <a:xfrm>
            <a:off x="6237125" y="3164726"/>
            <a:ext cx="1794202" cy="163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812" y="2375297"/>
            <a:ext cx="866775" cy="869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2" name="Google Shape;19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3" name="Google Shape;19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4" name="Google Shape;19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5" name="Google Shape;19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6" name="Google Shape;19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>
            <a:off x="476250" y="1978819"/>
            <a:ext cx="40767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" sz="24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Grab your Solidity and Argot Swag!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476250" y="1252538"/>
            <a:ext cx="3619500" cy="2638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5" name="Google Shape;2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6" name="Google Shape;20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19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7" name="Google Shape;20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8"/>
            <a:ext cx="120476" cy="105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7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3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476250" y="1781100"/>
            <a:ext cx="57564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lang="en" sz="32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Program overview.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476250" y="1252538"/>
            <a:ext cx="3619500" cy="26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19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3" name="Google Shape;22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9" y="307298"/>
            <a:ext cx="120476" cy="105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7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5" name="Google Shape;2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3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 title="Screenshot 2025-11-18 at 5.55.55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85" y="1"/>
            <a:ext cx="78028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